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259" r:id="rId3"/>
    <p:sldId id="282" r:id="rId4"/>
    <p:sldId id="366" r:id="rId5"/>
    <p:sldId id="365" r:id="rId6"/>
    <p:sldId id="364" r:id="rId7"/>
    <p:sldId id="351" r:id="rId8"/>
    <p:sldId id="267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50" r:id="rId37"/>
    <p:sldId id="293" r:id="rId38"/>
    <p:sldId id="276" r:id="rId39"/>
    <p:sldId id="277" r:id="rId40"/>
    <p:sldId id="275" r:id="rId41"/>
    <p:sldId id="363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371" r:id="rId52"/>
    <p:sldId id="336" r:id="rId53"/>
    <p:sldId id="338" r:id="rId54"/>
    <p:sldId id="339" r:id="rId55"/>
    <p:sldId id="340" r:id="rId56"/>
    <p:sldId id="341" r:id="rId57"/>
    <p:sldId id="308" r:id="rId58"/>
    <p:sldId id="309" r:id="rId59"/>
    <p:sldId id="310" r:id="rId60"/>
    <p:sldId id="352" r:id="rId61"/>
    <p:sldId id="311" r:id="rId62"/>
    <p:sldId id="312" r:id="rId63"/>
    <p:sldId id="313" r:id="rId64"/>
    <p:sldId id="314" r:id="rId65"/>
    <p:sldId id="315" r:id="rId66"/>
    <p:sldId id="316" r:id="rId67"/>
    <p:sldId id="331" r:id="rId68"/>
    <p:sldId id="317" r:id="rId69"/>
    <p:sldId id="330" r:id="rId70"/>
    <p:sldId id="323" r:id="rId71"/>
    <p:sldId id="329" r:id="rId72"/>
    <p:sldId id="324" r:id="rId73"/>
    <p:sldId id="367" r:id="rId74"/>
    <p:sldId id="343" r:id="rId75"/>
    <p:sldId id="344" r:id="rId76"/>
    <p:sldId id="345" r:id="rId77"/>
    <p:sldId id="346" r:id="rId78"/>
    <p:sldId id="359" r:id="rId79"/>
    <p:sldId id="347" r:id="rId80"/>
    <p:sldId id="374" r:id="rId81"/>
    <p:sldId id="355" r:id="rId82"/>
    <p:sldId id="356" r:id="rId83"/>
    <p:sldId id="348" r:id="rId84"/>
    <p:sldId id="358" r:id="rId85"/>
    <p:sldId id="372" r:id="rId86"/>
    <p:sldId id="373" r:id="rId87"/>
    <p:sldId id="349" r:id="rId88"/>
    <p:sldId id="357" r:id="rId89"/>
    <p:sldId id="368" r:id="rId90"/>
    <p:sldId id="360" r:id="rId91"/>
    <p:sldId id="362" r:id="rId92"/>
    <p:sldId id="361" r:id="rId93"/>
    <p:sldId id="369" r:id="rId94"/>
    <p:sldId id="328" r:id="rId95"/>
    <p:sldId id="332" r:id="rId96"/>
    <p:sldId id="333" r:id="rId97"/>
    <p:sldId id="334" r:id="rId98"/>
    <p:sldId id="354" r:id="rId99"/>
    <p:sldId id="370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4" autoAdjust="0"/>
    <p:restoredTop sz="94671"/>
  </p:normalViewPr>
  <p:slideViewPr>
    <p:cSldViewPr snapToGrid="0" snapToObjects="1">
      <p:cViewPr varScale="1">
        <p:scale>
          <a:sx n="117" d="100"/>
          <a:sy n="117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B2BB5-ED7B-4BED-AE6B-B7496DA79A7C}" type="doc">
      <dgm:prSet loTypeId="urn:microsoft.com/office/officeart/2005/8/layout/vList2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A2B7C50-73D0-42AE-8221-F0C654A092EB}">
      <dgm:prSet/>
      <dgm:spPr/>
      <dgm:t>
        <a:bodyPr/>
        <a:lstStyle/>
        <a:p>
          <a:r>
            <a:rPr lang="en-US" baseline="0"/>
            <a:t>Inputs are sent to the server function as a list.</a:t>
          </a:r>
          <a:endParaRPr lang="en-US"/>
        </a:p>
      </dgm:t>
    </dgm:pt>
    <dgm:pt modelId="{C571B28C-2ECE-4E72-B165-3EA7E270FEC9}" type="parTrans" cxnId="{4AA1D4AD-19B0-4849-BCD0-0E71FDAF8EB3}">
      <dgm:prSet/>
      <dgm:spPr/>
      <dgm:t>
        <a:bodyPr/>
        <a:lstStyle/>
        <a:p>
          <a:endParaRPr lang="en-US"/>
        </a:p>
      </dgm:t>
    </dgm:pt>
    <dgm:pt modelId="{4998968A-1E07-47F9-9B21-B076A73DDA01}" type="sibTrans" cxnId="{4AA1D4AD-19B0-4849-BCD0-0E71FDAF8EB3}">
      <dgm:prSet/>
      <dgm:spPr/>
      <dgm:t>
        <a:bodyPr/>
        <a:lstStyle/>
        <a:p>
          <a:endParaRPr lang="en-US"/>
        </a:p>
      </dgm:t>
    </dgm:pt>
    <dgm:pt modelId="{2AF77012-8EB9-46C2-9246-95F8E8718336}">
      <dgm:prSet/>
      <dgm:spPr/>
      <dgm:t>
        <a:bodyPr/>
        <a:lstStyle/>
        <a:p>
          <a:r>
            <a:rPr lang="en-US" baseline="0" dirty="0"/>
            <a:t>Each are called by </a:t>
          </a:r>
          <a:r>
            <a:rPr lang="en-US" baseline="0" dirty="0" err="1"/>
            <a:t>input$inputId</a:t>
          </a:r>
          <a:endParaRPr lang="en-US" dirty="0"/>
        </a:p>
      </dgm:t>
    </dgm:pt>
    <dgm:pt modelId="{4B1DD373-CB36-4395-A648-8FD2F462FD8B}" type="parTrans" cxnId="{CA425B91-93AA-466A-B023-D22A6DEF8CE1}">
      <dgm:prSet/>
      <dgm:spPr/>
      <dgm:t>
        <a:bodyPr/>
        <a:lstStyle/>
        <a:p>
          <a:endParaRPr lang="en-US"/>
        </a:p>
      </dgm:t>
    </dgm:pt>
    <dgm:pt modelId="{23DEA849-34EF-47F4-9A46-A819963CCD87}" type="sibTrans" cxnId="{CA425B91-93AA-466A-B023-D22A6DEF8CE1}">
      <dgm:prSet/>
      <dgm:spPr/>
      <dgm:t>
        <a:bodyPr/>
        <a:lstStyle/>
        <a:p>
          <a:endParaRPr lang="en-US"/>
        </a:p>
      </dgm:t>
    </dgm:pt>
    <dgm:pt modelId="{37CA44A1-D6AF-49FB-B3A9-C1E714CB554C}">
      <dgm:prSet/>
      <dgm:spPr/>
      <dgm:t>
        <a:bodyPr/>
        <a:lstStyle/>
        <a:p>
          <a:r>
            <a:rPr lang="en-US" baseline="0"/>
            <a:t>Value and length of the input depends on the widget</a:t>
          </a:r>
          <a:endParaRPr lang="en-US"/>
        </a:p>
      </dgm:t>
    </dgm:pt>
    <dgm:pt modelId="{2EF10FAC-2373-4AB2-9833-2F1263C0D180}" type="parTrans" cxnId="{8742D6C3-BC0E-4257-87AA-338548139F6E}">
      <dgm:prSet/>
      <dgm:spPr/>
      <dgm:t>
        <a:bodyPr/>
        <a:lstStyle/>
        <a:p>
          <a:endParaRPr lang="en-US"/>
        </a:p>
      </dgm:t>
    </dgm:pt>
    <dgm:pt modelId="{6FD333DD-3DC3-4ADB-8A3E-40BCFAFA5042}" type="sibTrans" cxnId="{8742D6C3-BC0E-4257-87AA-338548139F6E}">
      <dgm:prSet/>
      <dgm:spPr/>
      <dgm:t>
        <a:bodyPr/>
        <a:lstStyle/>
        <a:p>
          <a:endParaRPr lang="en-US"/>
        </a:p>
      </dgm:t>
    </dgm:pt>
    <dgm:pt modelId="{8F189010-7907-4FB5-9994-43035855E543}">
      <dgm:prSet/>
      <dgm:spPr/>
      <dgm:t>
        <a:bodyPr/>
        <a:lstStyle/>
        <a:p>
          <a:r>
            <a:rPr lang="en-US" baseline="0"/>
            <a:t>Inputs can even be entire files, images, urls etc.</a:t>
          </a:r>
          <a:endParaRPr lang="en-US"/>
        </a:p>
      </dgm:t>
    </dgm:pt>
    <dgm:pt modelId="{0FEED7A4-8FD4-466D-8393-2E35E0C57005}" type="parTrans" cxnId="{063F6495-A12C-44BE-ADD2-08B99658B3F7}">
      <dgm:prSet/>
      <dgm:spPr/>
      <dgm:t>
        <a:bodyPr/>
        <a:lstStyle/>
        <a:p>
          <a:endParaRPr lang="en-US"/>
        </a:p>
      </dgm:t>
    </dgm:pt>
    <dgm:pt modelId="{8D1A0F57-52D9-4D60-A911-A0DDA37ADB28}" type="sibTrans" cxnId="{063F6495-A12C-44BE-ADD2-08B99658B3F7}">
      <dgm:prSet/>
      <dgm:spPr/>
      <dgm:t>
        <a:bodyPr/>
        <a:lstStyle/>
        <a:p>
          <a:endParaRPr lang="en-US"/>
        </a:p>
      </dgm:t>
    </dgm:pt>
    <dgm:pt modelId="{0C2E41CA-6AB7-734F-9005-644A7F965D73}" type="pres">
      <dgm:prSet presAssocID="{5A1B2BB5-ED7B-4BED-AE6B-B7496DA79A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E94925-4C21-3843-96E9-E3F1E033CEC1}" type="pres">
      <dgm:prSet presAssocID="{7A2B7C50-73D0-42AE-8221-F0C654A092E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162DA-6078-FE4B-943B-C3C3945E24A1}" type="pres">
      <dgm:prSet presAssocID="{4998968A-1E07-47F9-9B21-B076A73DDA01}" presName="spacer" presStyleCnt="0"/>
      <dgm:spPr/>
    </dgm:pt>
    <dgm:pt modelId="{EB32B4D4-2D38-1E45-832B-023A6C44C6A0}" type="pres">
      <dgm:prSet presAssocID="{2AF77012-8EB9-46C2-9246-95F8E871833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B94D55-C32C-0F4C-BE4C-1A5FDE66F910}" type="pres">
      <dgm:prSet presAssocID="{23DEA849-34EF-47F4-9A46-A819963CCD87}" presName="spacer" presStyleCnt="0"/>
      <dgm:spPr/>
    </dgm:pt>
    <dgm:pt modelId="{142E6737-F6B0-E847-8C29-E65AB085B3CA}" type="pres">
      <dgm:prSet presAssocID="{37CA44A1-D6AF-49FB-B3A9-C1E714CB554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CFFBC-2C8F-194A-898C-AF052B79324B}" type="pres">
      <dgm:prSet presAssocID="{6FD333DD-3DC3-4ADB-8A3E-40BCFAFA5042}" presName="spacer" presStyleCnt="0"/>
      <dgm:spPr/>
    </dgm:pt>
    <dgm:pt modelId="{C0966012-2719-EE49-AC4D-9603E0D74571}" type="pres">
      <dgm:prSet presAssocID="{8F189010-7907-4FB5-9994-43035855E54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87DD0C-F8E6-6443-90C5-19C865D2EC2D}" type="presOf" srcId="{7A2B7C50-73D0-42AE-8221-F0C654A092EB}" destId="{60E94925-4C21-3843-96E9-E3F1E033CEC1}" srcOrd="0" destOrd="0" presId="urn:microsoft.com/office/officeart/2005/8/layout/vList2"/>
    <dgm:cxn modelId="{2493856C-9A84-7046-95B5-D077B943EAE1}" type="presOf" srcId="{5A1B2BB5-ED7B-4BED-AE6B-B7496DA79A7C}" destId="{0C2E41CA-6AB7-734F-9005-644A7F965D73}" srcOrd="0" destOrd="0" presId="urn:microsoft.com/office/officeart/2005/8/layout/vList2"/>
    <dgm:cxn modelId="{4AA1D4AD-19B0-4849-BCD0-0E71FDAF8EB3}" srcId="{5A1B2BB5-ED7B-4BED-AE6B-B7496DA79A7C}" destId="{7A2B7C50-73D0-42AE-8221-F0C654A092EB}" srcOrd="0" destOrd="0" parTransId="{C571B28C-2ECE-4E72-B165-3EA7E270FEC9}" sibTransId="{4998968A-1E07-47F9-9B21-B076A73DDA01}"/>
    <dgm:cxn modelId="{9C9B3C7F-C848-7B4F-B728-D5853B831E67}" type="presOf" srcId="{8F189010-7907-4FB5-9994-43035855E543}" destId="{C0966012-2719-EE49-AC4D-9603E0D74571}" srcOrd="0" destOrd="0" presId="urn:microsoft.com/office/officeart/2005/8/layout/vList2"/>
    <dgm:cxn modelId="{063F6495-A12C-44BE-ADD2-08B99658B3F7}" srcId="{5A1B2BB5-ED7B-4BED-AE6B-B7496DA79A7C}" destId="{8F189010-7907-4FB5-9994-43035855E543}" srcOrd="3" destOrd="0" parTransId="{0FEED7A4-8FD4-466D-8393-2E35E0C57005}" sibTransId="{8D1A0F57-52D9-4D60-A911-A0DDA37ADB28}"/>
    <dgm:cxn modelId="{31A9185A-4978-4E41-925F-5C8FE23CB989}" type="presOf" srcId="{2AF77012-8EB9-46C2-9246-95F8E8718336}" destId="{EB32B4D4-2D38-1E45-832B-023A6C44C6A0}" srcOrd="0" destOrd="0" presId="urn:microsoft.com/office/officeart/2005/8/layout/vList2"/>
    <dgm:cxn modelId="{8742D6C3-BC0E-4257-87AA-338548139F6E}" srcId="{5A1B2BB5-ED7B-4BED-AE6B-B7496DA79A7C}" destId="{37CA44A1-D6AF-49FB-B3A9-C1E714CB554C}" srcOrd="2" destOrd="0" parTransId="{2EF10FAC-2373-4AB2-9833-2F1263C0D180}" sibTransId="{6FD333DD-3DC3-4ADB-8A3E-40BCFAFA5042}"/>
    <dgm:cxn modelId="{E9AC552A-6858-FB4E-956D-BE1029C9B59A}" type="presOf" srcId="{37CA44A1-D6AF-49FB-B3A9-C1E714CB554C}" destId="{142E6737-F6B0-E847-8C29-E65AB085B3CA}" srcOrd="0" destOrd="0" presId="urn:microsoft.com/office/officeart/2005/8/layout/vList2"/>
    <dgm:cxn modelId="{CA425B91-93AA-466A-B023-D22A6DEF8CE1}" srcId="{5A1B2BB5-ED7B-4BED-AE6B-B7496DA79A7C}" destId="{2AF77012-8EB9-46C2-9246-95F8E8718336}" srcOrd="1" destOrd="0" parTransId="{4B1DD373-CB36-4395-A648-8FD2F462FD8B}" sibTransId="{23DEA849-34EF-47F4-9A46-A819963CCD87}"/>
    <dgm:cxn modelId="{DA6572B6-BC4D-4249-A274-36F7979BF9C6}" type="presParOf" srcId="{0C2E41CA-6AB7-734F-9005-644A7F965D73}" destId="{60E94925-4C21-3843-96E9-E3F1E033CEC1}" srcOrd="0" destOrd="0" presId="urn:microsoft.com/office/officeart/2005/8/layout/vList2"/>
    <dgm:cxn modelId="{2F976E5C-509E-EA4E-A688-7802C94114CE}" type="presParOf" srcId="{0C2E41CA-6AB7-734F-9005-644A7F965D73}" destId="{C8E162DA-6078-FE4B-943B-C3C3945E24A1}" srcOrd="1" destOrd="0" presId="urn:microsoft.com/office/officeart/2005/8/layout/vList2"/>
    <dgm:cxn modelId="{AFBBAA84-39DE-584B-8F3D-679E3B37863F}" type="presParOf" srcId="{0C2E41CA-6AB7-734F-9005-644A7F965D73}" destId="{EB32B4D4-2D38-1E45-832B-023A6C44C6A0}" srcOrd="2" destOrd="0" presId="urn:microsoft.com/office/officeart/2005/8/layout/vList2"/>
    <dgm:cxn modelId="{0E78E25A-B7CB-FB4E-9AD1-91F2B53ECBCD}" type="presParOf" srcId="{0C2E41CA-6AB7-734F-9005-644A7F965D73}" destId="{E1B94D55-C32C-0F4C-BE4C-1A5FDE66F910}" srcOrd="3" destOrd="0" presId="urn:microsoft.com/office/officeart/2005/8/layout/vList2"/>
    <dgm:cxn modelId="{C621B1B8-2727-2A4B-A219-B6FCDF710944}" type="presParOf" srcId="{0C2E41CA-6AB7-734F-9005-644A7F965D73}" destId="{142E6737-F6B0-E847-8C29-E65AB085B3CA}" srcOrd="4" destOrd="0" presId="urn:microsoft.com/office/officeart/2005/8/layout/vList2"/>
    <dgm:cxn modelId="{2DE23FAA-163D-7F47-AE08-CA2ADEB1DC45}" type="presParOf" srcId="{0C2E41CA-6AB7-734F-9005-644A7F965D73}" destId="{C06CFFBC-2C8F-194A-898C-AF052B79324B}" srcOrd="5" destOrd="0" presId="urn:microsoft.com/office/officeart/2005/8/layout/vList2"/>
    <dgm:cxn modelId="{397C0563-9351-6D4C-8832-E7ED076C0CDF}" type="presParOf" srcId="{0C2E41CA-6AB7-734F-9005-644A7F965D73}" destId="{C0966012-2719-EE49-AC4D-9603E0D745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94925-4C21-3843-96E9-E3F1E033CEC1}">
      <dsp:nvSpPr>
        <dsp:cNvPr id="0" name=""/>
        <dsp:cNvSpPr/>
      </dsp:nvSpPr>
      <dsp:spPr>
        <a:xfrm>
          <a:off x="0" y="169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/>
            <a:t>Inputs are sent to the server function as a list.</a:t>
          </a:r>
          <a:endParaRPr lang="en-US" sz="3500" kern="1200"/>
        </a:p>
      </dsp:txBody>
      <dsp:txXfrm>
        <a:off x="63968" y="80888"/>
        <a:ext cx="6378368" cy="1182464"/>
      </dsp:txXfrm>
    </dsp:sp>
    <dsp:sp modelId="{EB32B4D4-2D38-1E45-832B-023A6C44C6A0}">
      <dsp:nvSpPr>
        <dsp:cNvPr id="0" name=""/>
        <dsp:cNvSpPr/>
      </dsp:nvSpPr>
      <dsp:spPr>
        <a:xfrm>
          <a:off x="0" y="14281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1601170"/>
                <a:satOff val="6061"/>
                <a:lumOff val="-39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601170"/>
                <a:satOff val="6061"/>
                <a:lumOff val="-39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601170"/>
                <a:satOff val="6061"/>
                <a:lumOff val="-39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 dirty="0"/>
            <a:t>Each are called by </a:t>
          </a:r>
          <a:r>
            <a:rPr lang="en-US" sz="3500" kern="1200" baseline="0" dirty="0" err="1"/>
            <a:t>input$inputId</a:t>
          </a:r>
          <a:endParaRPr lang="en-US" sz="3500" kern="1200" dirty="0"/>
        </a:p>
      </dsp:txBody>
      <dsp:txXfrm>
        <a:off x="63968" y="1492088"/>
        <a:ext cx="6378368" cy="1182464"/>
      </dsp:txXfrm>
    </dsp:sp>
    <dsp:sp modelId="{142E6737-F6B0-E847-8C29-E65AB085B3CA}">
      <dsp:nvSpPr>
        <dsp:cNvPr id="0" name=""/>
        <dsp:cNvSpPr/>
      </dsp:nvSpPr>
      <dsp:spPr>
        <a:xfrm>
          <a:off x="0" y="28393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3202340"/>
                <a:satOff val="12121"/>
                <a:lumOff val="-78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202340"/>
                <a:satOff val="12121"/>
                <a:lumOff val="-78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202340"/>
                <a:satOff val="12121"/>
                <a:lumOff val="-78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/>
            <a:t>Value and length of the input depends on the widget</a:t>
          </a:r>
          <a:endParaRPr lang="en-US" sz="3500" kern="1200"/>
        </a:p>
      </dsp:txBody>
      <dsp:txXfrm>
        <a:off x="63968" y="2903288"/>
        <a:ext cx="6378368" cy="1182464"/>
      </dsp:txXfrm>
    </dsp:sp>
    <dsp:sp modelId="{C0966012-2719-EE49-AC4D-9603E0D74571}">
      <dsp:nvSpPr>
        <dsp:cNvPr id="0" name=""/>
        <dsp:cNvSpPr/>
      </dsp:nvSpPr>
      <dsp:spPr>
        <a:xfrm>
          <a:off x="0" y="42505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/>
            <a:t>Inputs can even be entire files, images, urls etc.</a:t>
          </a:r>
          <a:endParaRPr lang="en-US" sz="3500" kern="1200"/>
        </a:p>
      </dsp:txBody>
      <dsp:txXfrm>
        <a:off x="63968" y="4314488"/>
        <a:ext cx="6378368" cy="1182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rstudio.com/tutorial/written-tutorial/lesson3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gallery.shinyapps.io/lego-vi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ttsburghpa.shinyapps.io/BurghsEyeView" TargetMode="External"/><Relationship Id="rId4" Type="http://schemas.openxmlformats.org/officeDocument/2006/relationships/hyperlink" Target="https://pittsburghpa.shinyapps.io/dashburgh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98" y="606412"/>
            <a:ext cx="10264697" cy="48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31" y="508783"/>
            <a:ext cx="9626630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530" y="945588"/>
            <a:ext cx="9506832" cy="42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454" y="884380"/>
            <a:ext cx="9056984" cy="43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55" y="5323778"/>
            <a:ext cx="4117793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xmlns="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xmlns="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/>
              <a:t>Education:</a:t>
            </a:r>
          </a:p>
          <a:p>
            <a:r>
              <a:rPr lang="en-US" sz="1800"/>
              <a:t>University of Pittsburgh: BA Political Science &amp; History 2010</a:t>
            </a:r>
          </a:p>
          <a:p>
            <a:r>
              <a:rPr lang="en-US" sz="1800"/>
              <a:t>Heinz College: MS PPM 2015</a:t>
            </a:r>
          </a:p>
          <a:p>
            <a:pPr marL="0" indent="0">
              <a:buNone/>
            </a:pPr>
            <a:r>
              <a:rPr lang="en-US" sz="1800" b="1"/>
              <a:t>Professional:</a:t>
            </a:r>
          </a:p>
          <a:p>
            <a:r>
              <a:rPr lang="en-US" sz="1800"/>
              <a:t>PA State Democratic Party: Field Organizer 2010</a:t>
            </a:r>
          </a:p>
          <a:p>
            <a:r>
              <a:rPr lang="en-US" sz="1800"/>
              <a:t>City Year Greater Philadelphia: Senior Corps Leader: 2011-2012</a:t>
            </a:r>
          </a:p>
          <a:p>
            <a:r>
              <a:rPr lang="en-US" sz="1800"/>
              <a:t>Lutheran Child &amp; Family Services: Group Leader 2013</a:t>
            </a:r>
          </a:p>
          <a:p>
            <a:r>
              <a:rPr lang="en-US" sz="1800"/>
              <a:t>City of Pittsburgh: Performance Improvement Analyst 2015-2017</a:t>
            </a: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1120"/>
            <a:ext cx="7780504" cy="8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err="1"/>
              <a:t>WidgetS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2812C54-7AEF-4ABB-826E-221F51CB0F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Background Shape">
            <a:extLst>
              <a:ext uri="{FF2B5EF4-FFF2-40B4-BE49-F238E27FC236}">
                <a16:creationId xmlns:a16="http://schemas.microsoft.com/office/drawing/2014/main" xmlns="" id="{891F40E4-8A76-44CF-91EC-9073673526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 title="Side bar">
            <a:extLst>
              <a:ext uri="{FF2B5EF4-FFF2-40B4-BE49-F238E27FC236}">
                <a16:creationId xmlns:a16="http://schemas.microsoft.com/office/drawing/2014/main" xmlns="" id="{72171013-D973-4187-9CF2-EE098EEF81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House keeping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 Concepts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Dashboards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Widgets  &amp;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Inputs &amp; 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25E602A-53EB-4CB1-9633-3EC058740A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xmlns="" id="{E832F3F2-2294-4A8D-ABDC-234B853C7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757307"/>
            <a:ext cx="3730079" cy="220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961503"/>
            <a:ext cx="3730079" cy="20690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input references: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shiny.rstudio.com</a:t>
            </a:r>
            <a:r>
              <a:rPr lang="en-US" dirty="0">
                <a:hlinkClick r:id="rId4"/>
              </a:rPr>
              <a:t>/tutorial/written-tutorial/lesson3/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403427-E279-BF49-8554-CEA89473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9" y="4559643"/>
            <a:ext cx="10695758" cy="1463379"/>
          </a:xfrm>
          <a:prstGeom prst="rect">
            <a:avLst/>
          </a:prstGeom>
        </p:spPr>
      </p:pic>
      <p:sp>
        <p:nvSpPr>
          <p:cNvPr id="13" name="Rectangle 10" title="Side bar">
            <a:extLst>
              <a:ext uri="{FF2B5EF4-FFF2-40B4-BE49-F238E27FC236}">
                <a16:creationId xmlns:a16="http://schemas.microsoft.com/office/drawing/2014/main" xmlns="" id="{597649B1-EA54-4416-AAFC-FF408060C3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C53277-55DF-F441-B779-3505D14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en-US" dirty="0"/>
              <a:t>How are inputs stored?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CB1B98-99BA-2D44-A80C-64DBF58E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595" y="631371"/>
            <a:ext cx="6797262" cy="3744685"/>
          </a:xfrm>
        </p:spPr>
        <p:txBody>
          <a:bodyPr>
            <a:normAutofit/>
          </a:bodyPr>
          <a:lstStyle/>
          <a:p>
            <a:r>
              <a:rPr lang="en-US" dirty="0"/>
              <a:t>Inputs are stored as a list of lists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Below the input is called using: </a:t>
            </a:r>
            <a:r>
              <a:rPr lang="en-US" dirty="0" err="1"/>
              <a:t>input$char_select</a:t>
            </a:r>
            <a:endParaRPr lang="en-US" dirty="0"/>
          </a:p>
          <a:p>
            <a:pPr lvl="1"/>
            <a:r>
              <a:rPr lang="en-US" dirty="0"/>
              <a:t>Since multiple values can be selected, it has a length equal to the number of characters selected.</a:t>
            </a:r>
          </a:p>
          <a:p>
            <a:pPr lvl="2"/>
            <a:r>
              <a:rPr lang="en-US" dirty="0" err="1"/>
              <a:t>input$char_select</a:t>
            </a:r>
            <a:r>
              <a:rPr lang="en-US" dirty="0"/>
              <a:t>[1] returns “Luke Skywalker”</a:t>
            </a:r>
          </a:p>
          <a:p>
            <a:pPr lvl="1"/>
            <a:r>
              <a:rPr lang="en-US" dirty="0"/>
              <a:t>Therefore A date range or two sided slide bar input is always a length 2</a:t>
            </a:r>
          </a:p>
        </p:txBody>
      </p:sp>
    </p:spTree>
    <p:extLst>
      <p:ext uri="{BB962C8B-B14F-4D97-AF65-F5344CB8AC3E}">
        <p14:creationId xmlns:p14="http://schemas.microsoft.com/office/powerpoint/2010/main" val="762223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0BC9609-A8AF-411F-A9E0-C3B93C8945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How do Input Widgets Work?</a:t>
            </a:r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65982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Calling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2"/>
            <a:ext cx="6797262" cy="19264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6" y="3964975"/>
            <a:ext cx="73437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keeping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606311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8175"/>
            <a:ext cx="9601200" cy="517325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C01701-6F32-A040-AC46-7FE5FACA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9920"/>
            <a:ext cx="6900380" cy="289815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SideBar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207405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95955" y="849509"/>
            <a:ext cx="8609631" cy="283197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27" y="574985"/>
            <a:ext cx="9601200" cy="270456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xmlns="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xmlns="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D31089-0AF4-6349-BB12-6A29F1F1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Course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0D53C8-3E70-E347-85D0-3EAECFB18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dirty="0"/>
              <a:t>goo.gl/htq1GE</a:t>
            </a:r>
          </a:p>
          <a:p>
            <a:r>
              <a:rPr lang="en-US" sz="1800" dirty="0"/>
              <a:t>Includes </a:t>
            </a:r>
          </a:p>
          <a:p>
            <a:pPr lvl="1"/>
            <a:r>
              <a:rPr lang="en-US" sz="1800" dirty="0"/>
              <a:t>In class example blank templates</a:t>
            </a:r>
          </a:p>
          <a:p>
            <a:pPr lvl="1"/>
            <a:r>
              <a:rPr lang="en-US" sz="1800" dirty="0"/>
              <a:t>Completed Version of the final apps</a:t>
            </a:r>
          </a:p>
          <a:p>
            <a:pPr lvl="1"/>
            <a:r>
              <a:rPr lang="en-US" sz="1800" dirty="0"/>
              <a:t>This power point presentation</a:t>
            </a:r>
          </a:p>
          <a:p>
            <a:r>
              <a:rPr lang="en-US" sz="1800" dirty="0"/>
              <a:t>Download files to a single folder on your laptop.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3300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99" y="507803"/>
            <a:ext cx="8379557" cy="355144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xmlns="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A970CC4-5FA2-F541-98AA-43C41EC5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80687"/>
            <a:ext cx="5659222" cy="36958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1AA2819-B156-124D-81EE-EB81DD3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A0D8C01-B21F-964D-95C7-D634FF130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408356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893109"/>
            <a:ext cx="9327936" cy="26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7825" y="1977081"/>
            <a:ext cx="5098194" cy="11412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34" y="4617212"/>
            <a:ext cx="9889582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Background Shape">
            <a:extLst>
              <a:ext uri="{FF2B5EF4-FFF2-40B4-BE49-F238E27FC236}">
                <a16:creationId xmlns:a16="http://schemas.microsoft.com/office/drawing/2014/main" xmlns="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 title="Divider Bar">
            <a:extLst>
              <a:ext uri="{FF2B5EF4-FFF2-40B4-BE49-F238E27FC236}">
                <a16:creationId xmlns:a16="http://schemas.microsoft.com/office/drawing/2014/main" xmlns="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ED06EE4-A200-3444-8F70-59A3B0B5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R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798014-C3FF-E141-A325-90C45B42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sz="1800"/>
              <a:t>Projects let us easily get back to whatever state we were working in on, not just for shiny apps.</a:t>
            </a:r>
          </a:p>
          <a:p>
            <a:r>
              <a:rPr lang="en-US" sz="1800"/>
              <a:t>Open a new project:</a:t>
            </a:r>
          </a:p>
          <a:p>
            <a:pPr lvl="1"/>
            <a:r>
              <a:rPr lang="en-US" sz="1800"/>
              <a:t>File</a:t>
            </a:r>
          </a:p>
          <a:p>
            <a:pPr lvl="1"/>
            <a:r>
              <a:rPr lang="en-US" sz="1800"/>
              <a:t>New Project</a:t>
            </a:r>
          </a:p>
          <a:p>
            <a:pPr lvl="1"/>
            <a:r>
              <a:rPr lang="en-US" sz="1800"/>
              <a:t>Existing Directory  - Select the location you saved all of the google drive files</a:t>
            </a:r>
          </a:p>
        </p:txBody>
      </p:sp>
    </p:spTree>
    <p:extLst>
      <p:ext uri="{BB962C8B-B14F-4D97-AF65-F5344CB8AC3E}">
        <p14:creationId xmlns:p14="http://schemas.microsoft.com/office/powerpoint/2010/main" val="3758205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9FDB4D-53B1-C446-9EE4-5C0F4B19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72909"/>
            <a:ext cx="6900380" cy="33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132169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D3DD3327-236C-D440-8BEB-92CD1DEC91A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78541" y="739308"/>
            <a:ext cx="11020660" cy="54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148361-2D57-6347-AAE4-429F44A4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704521"/>
            <a:ext cx="1148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20" y="4833697"/>
            <a:ext cx="6046601" cy="47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A98C6E-86C5-1641-ABCF-CEFD3443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20" y="2012263"/>
            <a:ext cx="577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D87FA9-E0E2-2D43-86C3-F7E249C1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>
                <a:hlinkClick r:id="rId2"/>
              </a:rPr>
              <a:t>https://gallery.shinyapps.io/lego-viz/</a:t>
            </a:r>
            <a:endParaRPr lang="en-US" dirty="0"/>
          </a:p>
          <a:p>
            <a:r>
              <a:rPr lang="en-US" dirty="0"/>
              <a:t>Shiny Dashboard</a:t>
            </a:r>
          </a:p>
          <a:p>
            <a:pPr lvl="1"/>
            <a:r>
              <a:rPr lang="en-US" dirty="0">
                <a:hlinkClick r:id="rId3"/>
              </a:rPr>
              <a:t>https://gallery.shinyapps.io/087-crandash/</a:t>
            </a:r>
            <a:endParaRPr lang="en-US" dirty="0"/>
          </a:p>
          <a:p>
            <a:r>
              <a:rPr lang="en-US" dirty="0" err="1"/>
              <a:t>Flexdashboard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https://pittsburghpa.shinyapps.io/dashburgh/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A7E9615-4D57-5D4A-A14E-09EB430AA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</a:t>
            </a:r>
          </a:p>
          <a:p>
            <a:pPr lvl="1"/>
            <a:r>
              <a:rPr lang="en-US" dirty="0">
                <a:hlinkClick r:id="rId5"/>
              </a:rPr>
              <a:t>https://pittsburghpa.shinyapps.io/BurghsEyeView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10" y="1428750"/>
            <a:ext cx="752277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6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Dashboard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limited structure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r>
              <a:rPr lang="en-US" dirty="0"/>
              <a:t>No server/output issues, its all handled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xmlns="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949" y="1879600"/>
            <a:ext cx="6362766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Other options</a:t>
            </a:r>
            <a:endParaRPr lang="en-US" sz="1800" dirty="0"/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276687"/>
            <a:ext cx="9487390" cy="233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349571"/>
            <a:ext cx="8914874" cy="2186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7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xmlns="" id="{46433AC8-8A78-46AB-B013-07DC9D7525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37E10E69-B2A5-4F8D-A7C0-F958BB7B47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xmlns="" id="{2E4B17F2-7877-4CC5-B6F6-F4147FE7B2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62148D14-4463-5445-B4BD-FC63736F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9" y="1333221"/>
            <a:ext cx="2206766" cy="439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3E259-F12B-DF4D-BB96-E3954EC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Side Bar</a:t>
            </a:r>
          </a:p>
        </p:txBody>
      </p:sp>
    </p:spTree>
    <p:extLst>
      <p:ext uri="{BB962C8B-B14F-4D97-AF65-F5344CB8AC3E}">
        <p14:creationId xmlns:p14="http://schemas.microsoft.com/office/powerpoint/2010/main" val="3100211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86725"/>
            <a:ext cx="7894088" cy="2512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BE1A294C-B9CD-384E-A7BE-DBF80F02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868824"/>
            <a:ext cx="5659222" cy="331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1690557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1C47F20-0E51-EE4F-BCB7-4BEF43D5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231" y="1646978"/>
            <a:ext cx="9164435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185768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xmlns="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xmlns="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xmlns="" id="{F6C7B44F-9A87-4846-8623-571FA2B0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17989"/>
            <a:ext cx="5659222" cy="282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2052247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35" y="1445741"/>
            <a:ext cx="9475297" cy="1903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xmlns="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312118-79BE-8C4B-A955-940A82D4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xmlns="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3822F288-CEE7-F34E-9E53-FCA702EB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02" y="1941128"/>
            <a:ext cx="8999721" cy="42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68C29-8E3B-4444-9F4F-ECCC7D1A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Tabbed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0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title="Side bar">
            <a:extLst>
              <a:ext uri="{FF2B5EF4-FFF2-40B4-BE49-F238E27FC236}">
                <a16:creationId xmlns:a16="http://schemas.microsoft.com/office/drawing/2014/main" xmlns="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xmlns="" id="{6723F70E-C378-3642-84EA-62A38D2DC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81" y="1180821"/>
            <a:ext cx="9748040" cy="2439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 title="Side bar">
            <a:extLst>
              <a:ext uri="{FF2B5EF4-FFF2-40B4-BE49-F238E27FC236}">
                <a16:creationId xmlns:a16="http://schemas.microsoft.com/office/drawing/2014/main" xmlns="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xmlns="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xmlns="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xmlns="" id="{9C0848D2-16D7-B348-BFE9-B4656248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7" y="1289918"/>
            <a:ext cx="948123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BE00FE-BB62-2841-9DB5-C3BD1DAC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048924"/>
            <a:ext cx="6900380" cy="276015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Flexdashboard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414912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b="1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3" y="3385751"/>
            <a:ext cx="5562922" cy="7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: Storyboard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E1FA9A-3279-D845-98BF-9D61AC245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76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xmlns="" id="{692296C6-28F7-4BD7-9EFB-22A268E3D4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xmlns="" id="{CBB17300-EE76-409B-97FE-4836C5093D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xmlns="" id="{AEABCDF0-66B8-40A9-98EB-B6837EF185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2D9D222-1E39-0D48-8AA9-BC663698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2713573"/>
            <a:ext cx="3267942" cy="1422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09652-1207-1B46-9F3C-8CA4138D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54513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32C4A6-4671-6C43-BC5B-7753C3E5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Board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F17EAD-5BFC-304E-98B5-8D21D93F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9" y="2527433"/>
            <a:ext cx="10693400" cy="34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66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FAAD8B-A67B-424E-9A43-B1D43264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7045"/>
            <a:ext cx="6900380" cy="290390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E752AC-B56E-B242-AF0F-2B856C596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99C553-D184-0E4D-8625-FAE69CAB3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Storyboard - Blank</a:t>
            </a:r>
          </a:p>
        </p:txBody>
      </p:sp>
    </p:spTree>
    <p:extLst>
      <p:ext uri="{BB962C8B-B14F-4D97-AF65-F5344CB8AC3E}">
        <p14:creationId xmlns:p14="http://schemas.microsoft.com/office/powerpoint/2010/main" val="1131827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one of todays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D67C2C-4663-8A4C-A898-9DBB54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41" y="2419006"/>
            <a:ext cx="3255940" cy="27337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BE01A743-3B8D-944C-A040-5503BB7557E1}"/>
              </a:ext>
            </a:extLst>
          </p:cNvPr>
          <p:cNvSpPr/>
          <p:nvPr/>
        </p:nvSpPr>
        <p:spPr>
          <a:xfrm>
            <a:off x="4528751" y="3223653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CF7BA6-B81A-114A-8A9B-5F732EE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07647"/>
            <a:ext cx="6900380" cy="34427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3228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F9455D-D165-6840-AD95-9E99EE67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94" y="1150341"/>
            <a:ext cx="6155509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CBEB9-69FB-814A-A7DF-8B8F48F5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93C97D-93C6-4844-A196-77B7E228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30" y="5722070"/>
            <a:ext cx="10869750" cy="50904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652779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4774</TotalTime>
  <Words>1277</Words>
  <Application>Microsoft Office PowerPoint</Application>
  <PresentationFormat>Widescreen</PresentationFormat>
  <Paragraphs>240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Schedule</vt:lpstr>
      <vt:lpstr>House keeping</vt:lpstr>
      <vt:lpstr>Course Documents</vt:lpstr>
      <vt:lpstr>R Projects</vt:lpstr>
      <vt:lpstr>Examples</vt:lpstr>
      <vt:lpstr>Basic Concepts of Shiny apps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Input WidgetS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How are inputs stored?</vt:lpstr>
      <vt:lpstr>How do Input Widgets Work?</vt:lpstr>
      <vt:lpstr>The Server Function</vt:lpstr>
      <vt:lpstr>Calling Outputs</vt:lpstr>
      <vt:lpstr>Server Function</vt:lpstr>
      <vt:lpstr>Practice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practice</vt:lpstr>
      <vt:lpstr>Break</vt:lpstr>
      <vt:lpstr>Output Based Inputs</vt:lpstr>
      <vt:lpstr>Data Table</vt:lpstr>
      <vt:lpstr>Data Table</vt:lpstr>
      <vt:lpstr>Data Table</vt:lpstr>
      <vt:lpstr>reactive</vt:lpstr>
      <vt:lpstr>Everything in R is a Function</vt:lpstr>
      <vt:lpstr>Reactive Example</vt:lpstr>
      <vt:lpstr>Practice</vt:lpstr>
      <vt:lpstr>Update inputs and more</vt:lpstr>
      <vt:lpstr>Updates</vt:lpstr>
      <vt:lpstr>Updates &amp; Observe Events</vt:lpstr>
      <vt:lpstr>PowerPoint Presentation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Shiny &amp; RMarkdown</vt:lpstr>
      <vt:lpstr>Flexdashboards</vt:lpstr>
      <vt:lpstr>Flex Dashboard</vt:lpstr>
      <vt:lpstr>Setup</vt:lpstr>
      <vt:lpstr>Global Sidebar</vt:lpstr>
      <vt:lpstr>Page Sidebar</vt:lpstr>
      <vt:lpstr>Side Bar</vt:lpstr>
      <vt:lpstr>Value Box</vt:lpstr>
      <vt:lpstr>Value Box</vt:lpstr>
      <vt:lpstr>Gauge</vt:lpstr>
      <vt:lpstr>Gauge</vt:lpstr>
      <vt:lpstr>Plot</vt:lpstr>
      <vt:lpstr>PowerPoint Presentation</vt:lpstr>
      <vt:lpstr>Tabbed Row</vt:lpstr>
      <vt:lpstr>PowerPoint Presentation</vt:lpstr>
      <vt:lpstr>Data Table</vt:lpstr>
      <vt:lpstr>PowerPoint Presentation</vt:lpstr>
      <vt:lpstr>Practice</vt:lpstr>
      <vt:lpstr>Flexdashboard: Storyboard</vt:lpstr>
      <vt:lpstr>Setup</vt:lpstr>
      <vt:lpstr>Basic Board Page</vt:lpstr>
      <vt:lpstr>Practice</vt:lpstr>
      <vt:lpstr>Shiny Apps.io</vt:lpstr>
      <vt:lpstr>Register a free Account</vt:lpstr>
      <vt:lpstr>Connect your account</vt:lpstr>
      <vt:lpstr>Publish one of todays apps!</vt:lpstr>
      <vt:lpstr>Practice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72</cp:revision>
  <dcterms:created xsi:type="dcterms:W3CDTF">2017-07-16T23:50:20Z</dcterms:created>
  <dcterms:modified xsi:type="dcterms:W3CDTF">2018-02-08T14:49:33Z</dcterms:modified>
</cp:coreProperties>
</file>